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7"/>
  </p:notesMasterIdLst>
  <p:sldIdLst>
    <p:sldId id="256" r:id="rId2"/>
    <p:sldId id="303" r:id="rId3"/>
    <p:sldId id="257" r:id="rId4"/>
    <p:sldId id="262" r:id="rId5"/>
    <p:sldId id="258" r:id="rId6"/>
    <p:sldId id="304" r:id="rId7"/>
    <p:sldId id="259" r:id="rId8"/>
    <p:sldId id="260" r:id="rId9"/>
    <p:sldId id="263" r:id="rId10"/>
    <p:sldId id="261" r:id="rId11"/>
    <p:sldId id="264" r:id="rId12"/>
    <p:sldId id="265" r:id="rId13"/>
    <p:sldId id="298" r:id="rId14"/>
    <p:sldId id="266" r:id="rId15"/>
    <p:sldId id="268" r:id="rId16"/>
    <p:sldId id="267" r:id="rId17"/>
    <p:sldId id="269" r:id="rId18"/>
    <p:sldId id="299" r:id="rId19"/>
    <p:sldId id="270" r:id="rId20"/>
    <p:sldId id="271" r:id="rId21"/>
    <p:sldId id="273" r:id="rId22"/>
    <p:sldId id="274" r:id="rId23"/>
    <p:sldId id="275" r:id="rId24"/>
    <p:sldId id="287" r:id="rId25"/>
    <p:sldId id="276" r:id="rId26"/>
    <p:sldId id="278" r:id="rId27"/>
    <p:sldId id="300" r:id="rId28"/>
    <p:sldId id="279" r:id="rId29"/>
    <p:sldId id="282" r:id="rId30"/>
    <p:sldId id="280" r:id="rId31"/>
    <p:sldId id="283" r:id="rId32"/>
    <p:sldId id="281" r:id="rId33"/>
    <p:sldId id="284" r:id="rId34"/>
    <p:sldId id="285" r:id="rId35"/>
    <p:sldId id="286" r:id="rId36"/>
    <p:sldId id="301" r:id="rId37"/>
    <p:sldId id="289" r:id="rId38"/>
    <p:sldId id="290" r:id="rId39"/>
    <p:sldId id="292" r:id="rId40"/>
    <p:sldId id="291" r:id="rId41"/>
    <p:sldId id="297" r:id="rId42"/>
    <p:sldId id="293" r:id="rId43"/>
    <p:sldId id="294" r:id="rId44"/>
    <p:sldId id="295" r:id="rId45"/>
    <p:sldId id="302" r:id="rId4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916" autoAdjust="0"/>
  </p:normalViewPr>
  <p:slideViewPr>
    <p:cSldViewPr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y=ax+b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2D5-4187-9D31-AC2573E530D4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5-4187-9D31-AC2573E53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71456"/>
        <c:axId val="136772992"/>
      </c:lineChart>
      <c:catAx>
        <c:axId val="1367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72992"/>
        <c:crossesAt val="0"/>
        <c:auto val="1"/>
        <c:lblAlgn val="ctr"/>
        <c:lblOffset val="100"/>
        <c:noMultiLvlLbl val="0"/>
      </c:catAx>
      <c:valAx>
        <c:axId val="13677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771456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y=ax2+bx+c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-7</c:v>
                </c:pt>
                <c:pt idx="1">
                  <c:v>-2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1-4E02-92A0-BF6799BBA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23936"/>
        <c:axId val="136825856"/>
      </c:lineChart>
      <c:catAx>
        <c:axId val="1368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825856"/>
        <c:crossesAt val="0"/>
        <c:auto val="1"/>
        <c:lblAlgn val="ctr"/>
        <c:lblOffset val="100"/>
        <c:noMultiLvlLbl val="0"/>
      </c:catAx>
      <c:valAx>
        <c:axId val="13682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823936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y=ax</a:t>
            </a:r>
            <a:r>
              <a:rPr lang="en-US" baseline="30000" dirty="0"/>
              <a:t>3</a:t>
            </a:r>
            <a:r>
              <a:rPr lang="en-US" dirty="0"/>
              <a:t>+bx</a:t>
            </a:r>
            <a:r>
              <a:rPr lang="en-US" baseline="30000" dirty="0"/>
              <a:t>2</a:t>
            </a:r>
            <a:r>
              <a:rPr lang="en-US" dirty="0"/>
              <a:t>+cx+d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y=ax3+bx2+cx+d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54-4CC8-A3D7-10024BE32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02912"/>
        <c:axId val="136905088"/>
      </c:lineChart>
      <c:catAx>
        <c:axId val="136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05088"/>
        <c:crossesAt val="0"/>
        <c:auto val="1"/>
        <c:lblAlgn val="ctr"/>
        <c:lblOffset val="100"/>
        <c:noMultiLvlLbl val="0"/>
      </c:catAx>
      <c:valAx>
        <c:axId val="13690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902912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</a:t>
            </a:r>
            <a:r>
              <a:rPr lang="en-US" dirty="0" err="1"/>
              <a:t>ab</a:t>
            </a:r>
            <a:r>
              <a:rPr lang="en-US" baseline="30000" dirty="0" err="1"/>
              <a:t>x</a:t>
            </a:r>
            <a:endParaRPr lang="en-US" baseline="300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y=abx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  <c:pt idx="5">
                  <c:v>3.125E-2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1-42A1-8AE8-CEE6515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56864"/>
        <c:axId val="137159040"/>
      </c:lineChart>
      <c:catAx>
        <c:axId val="1371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159040"/>
        <c:crossesAt val="0"/>
        <c:auto val="1"/>
        <c:lblAlgn val="ctr"/>
        <c:lblOffset val="100"/>
        <c:noMultiLvlLbl val="0"/>
      </c:catAx>
      <c:valAx>
        <c:axId val="137159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156864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</a:t>
            </a:r>
            <a:r>
              <a:rPr lang="en-US" dirty="0" err="1"/>
              <a:t>ax</a:t>
            </a:r>
            <a:r>
              <a:rPr lang="en-US" baseline="30000" dirty="0" err="1"/>
              <a:t>b</a:t>
            </a:r>
            <a:endParaRPr lang="en-US" baseline="300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5.6568542494923806</c:v>
                </c:pt>
                <c:pt idx="3">
                  <c:v>15.588457268119901</c:v>
                </c:pt>
                <c:pt idx="4">
                  <c:v>32</c:v>
                </c:pt>
                <c:pt idx="5">
                  <c:v>55.901699437494734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13-4E13-ABC6-F08BCA75F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66208"/>
        <c:axId val="137373184"/>
      </c:lineChart>
      <c:catAx>
        <c:axId val="13716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373184"/>
        <c:crossesAt val="0"/>
        <c:auto val="1"/>
        <c:lblAlgn val="ctr"/>
        <c:lblOffset val="100"/>
        <c:noMultiLvlLbl val="0"/>
      </c:catAx>
      <c:valAx>
        <c:axId val="13737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166208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1.2020502154211856E-2"/>
                  <c:y val="-7.10224542268683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>
                        <a:solidFill>
                          <a:srgbClr val="FFFF00"/>
                        </a:solidFill>
                      </a:rPr>
                      <a:t>y = 0.172x + 0.442</a:t>
                    </a:r>
                    <a:endParaRPr lang="en-US" sz="24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34.479999999999997</c:v>
                </c:pt>
                <c:pt idx="2">
                  <c:v>52.54</c:v>
                </c:pt>
                <c:pt idx="3">
                  <c:v>56.6</c:v>
                </c:pt>
                <c:pt idx="4">
                  <c:v>89.64</c:v>
                </c:pt>
                <c:pt idx="5">
                  <c:v>100.76</c:v>
                </c:pt>
                <c:pt idx="6">
                  <c:v>109.34</c:v>
                </c:pt>
                <c:pt idx="7">
                  <c:v>150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1">
                  <c:v>5.5</c:v>
                </c:pt>
                <c:pt idx="2">
                  <c:v>11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79-4B0D-916B-1A3EA8483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69856"/>
        <c:axId val="173771392"/>
      </c:scatterChart>
      <c:valAx>
        <c:axId val="173769856"/>
        <c:scaling>
          <c:orientation val="minMax"/>
          <c:max val="1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771392"/>
        <c:crosses val="autoZero"/>
        <c:crossBetween val="midCat"/>
      </c:valAx>
      <c:valAx>
        <c:axId val="17377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769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chemeClr val="accent2"/>
              </a:solidFill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poly"/>
            <c:order val="3"/>
            <c:dispRSqr val="0"/>
            <c:dispEq val="1"/>
            <c:trendlineLbl>
              <c:layout>
                <c:manualLayout>
                  <c:x val="-2.6697834645669289E-4"/>
                  <c:y val="-1.69519724310605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y = 3.2365x</a:t>
                    </a:r>
                    <a:r>
                      <a:rPr lang="es-ES" sz="1800" baseline="30000" dirty="0">
                        <a:solidFill>
                          <a:srgbClr val="FFFF00"/>
                        </a:solidFill>
                      </a:rPr>
                      <a:t>3</a:t>
                    </a: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 - 44.899x</a:t>
                    </a:r>
                    <a:r>
                      <a:rPr lang="es-ES" sz="1800" baseline="30000" dirty="0">
                        <a:solidFill>
                          <a:srgbClr val="FFFF00"/>
                        </a:solidFill>
                      </a:rPr>
                      <a:t>2</a:t>
                    </a: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 + 201.81x + 12.172</a:t>
                    </a:r>
                    <a:endParaRPr lang="es-ES" sz="18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315</c:v>
                </c:pt>
                <c:pt idx="7">
                  <c:v>340</c:v>
                </c:pt>
                <c:pt idx="8">
                  <c:v>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4C-407D-B34D-13624363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89024"/>
        <c:axId val="173890560"/>
      </c:scatterChart>
      <c:valAx>
        <c:axId val="173889024"/>
        <c:scaling>
          <c:orientation val="minMax"/>
          <c:max val="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890560"/>
        <c:crosses val="autoZero"/>
        <c:crossBetween val="midCat"/>
        <c:majorUnit val="2"/>
      </c:valAx>
      <c:valAx>
        <c:axId val="17389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889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7C5C0-1261-4CAC-B4AF-BE607B9DBE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8E26-81BB-4BC4-8EAA-98BF6358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14.4, 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𝑀𝑜𝑑𝑒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𝑅𝑎𝑛𝑔𝑒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≈1.96</m:t>
                    </m:r>
                  </m:oMath>
                </a14:m>
                <a:endParaRPr lang="en-US" baseline="0" dirty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16.2, 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𝑀𝑒𝑑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𝑀𝑜𝑑𝑒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𝑅𝑎𝑛𝑔𝑒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=14,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≈4.34</m:t>
                    </m:r>
                  </m:oMath>
                </a14:m>
                <a:endParaRPr lang="en-US" baseline="0" dirty="0"/>
              </a:p>
              <a:p>
                <a:pPr marL="228600" indent="-228600">
                  <a:buAutoNum type="alphaLcPeriod"/>
                </a:pPr>
                <a:r>
                  <a:rPr lang="en-US" baseline="0" dirty="0"/>
                  <a:t>The mean is most affected by the outlier.  The mode is least affect by the outlier.</a:t>
                </a:r>
              </a:p>
              <a:p>
                <a:pPr marL="228600" indent="-228600">
                  <a:buAutoNum type="alphaLcPeriod"/>
                </a:pPr>
                <a:r>
                  <a:rPr lang="en-US" baseline="0" dirty="0"/>
                  <a:t>The outlier causes both the range and standard deviation to increase.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i="0" dirty="0">
                    <a:latin typeface="Cambria Math" panose="02040503050406030204" pitchFamily="18" charset="0"/>
                  </a:rPr>
                  <a:t>¯𝑥=</a:t>
                </a:r>
                <a:r>
                  <a:rPr lang="en-US" i="0" dirty="0">
                    <a:latin typeface="Cambria Math" panose="02040503050406030204" pitchFamily="18" charset="0"/>
                  </a:rPr>
                  <a:t>14.4,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𝑀𝑒𝑑=15,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𝑀𝑜𝑑𝑒=15, 𝑅𝑎𝑛𝑔𝑒=6, 𝜎≈1.96</a:t>
                </a:r>
                <a:endParaRPr lang="en-US" baseline="0" dirty="0"/>
              </a:p>
              <a:p>
                <a:pPr marL="228600" indent="-228600">
                  <a:buAutoNum type="alphaLcPeriod"/>
                </a:pPr>
                <a:r>
                  <a:rPr lang="en-US" b="0" i="0" baseline="0" dirty="0">
                    <a:latin typeface="Cambria Math" panose="02040503050406030204" pitchFamily="18" charset="0"/>
                  </a:rPr>
                  <a:t>¯𝑥=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16.2,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𝑀𝑒𝑑=15, 𝑀𝑜𝑑𝑒=15, 𝑅𝑎𝑛𝑔𝑒=14, 𝜎≈4.34</a:t>
                </a:r>
                <a:endParaRPr lang="en-US" baseline="0" dirty="0"/>
              </a:p>
              <a:p>
                <a:pPr marL="228600" indent="-228600">
                  <a:buAutoNum type="alphaLcPeriod"/>
                </a:pPr>
                <a:r>
                  <a:rPr lang="en-US" baseline="0" dirty="0"/>
                  <a:t>The mean is most affected by the outlier.  The mode is least affect by the outlier.</a:t>
                </a:r>
              </a:p>
              <a:p>
                <a:pPr marL="228600" indent="-228600">
                  <a:buAutoNum type="alphaLcPeriod"/>
                </a:pPr>
                <a:r>
                  <a:rPr lang="en-US" baseline="0" dirty="0"/>
                  <a:t>The outlier causes both the range and standard deviation to increase.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Mean: 146 and 143</a:t>
            </a:r>
          </a:p>
          <a:p>
            <a:r>
              <a:rPr lang="en-US" dirty="0"/>
              <a:t>Median: 142 and 139</a:t>
            </a:r>
          </a:p>
          <a:p>
            <a:r>
              <a:rPr lang="en-US" dirty="0"/>
              <a:t>Mode: 155 and 152</a:t>
            </a:r>
          </a:p>
          <a:p>
            <a:r>
              <a:rPr lang="en-US" dirty="0"/>
              <a:t>Range: 17 and 17</a:t>
            </a:r>
          </a:p>
          <a:p>
            <a:r>
              <a:rPr lang="en-US" dirty="0"/>
              <a:t>Std</a:t>
            </a:r>
            <a:r>
              <a:rPr lang="en-US" baseline="0" dirty="0"/>
              <a:t>. Dev.: 7.46 and 7.46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Mean: 65.7</a:t>
            </a:r>
          </a:p>
          <a:p>
            <a:r>
              <a:rPr lang="en-US" dirty="0"/>
              <a:t>Median:</a:t>
            </a:r>
            <a:r>
              <a:rPr lang="en-US" baseline="0" dirty="0"/>
              <a:t> 63.9</a:t>
            </a:r>
          </a:p>
          <a:p>
            <a:r>
              <a:rPr lang="en-US" baseline="0" dirty="0"/>
              <a:t>Mode: 69.75</a:t>
            </a:r>
          </a:p>
          <a:p>
            <a:r>
              <a:rPr lang="en-US" baseline="0" dirty="0"/>
              <a:t>Range: 7.65</a:t>
            </a:r>
          </a:p>
          <a:p>
            <a:r>
              <a:rPr lang="en-US" baseline="0" dirty="0"/>
              <a:t>Std. Dev.: 3.36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6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1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5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4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200" b="0" i="1" smtClean="0">
                        <a:latin typeface="Cambria Math"/>
                        <a:ea typeface="Cambria Math"/>
                      </a:rPr>
                      <m:t>+3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1200" dirty="0"/>
                  <a:t>) = 0.8385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P(</a:t>
                </a:r>
                <a:r>
                  <a:rPr lang="en-US" sz="1200" i="0">
                    <a:latin typeface="Cambria Math"/>
                  </a:rPr>
                  <a:t>𝑥 ̅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−</a:t>
                </a:r>
                <a:r>
                  <a:rPr lang="en-US" sz="1200" i="0" smtClean="0">
                    <a:latin typeface="Cambria Math"/>
                    <a:ea typeface="Cambria Math"/>
                  </a:rPr>
                  <a:t>𝜎≤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𝑥≤</a:t>
                </a:r>
                <a:r>
                  <a:rPr lang="en-US" sz="1200" i="0">
                    <a:latin typeface="Cambria Math"/>
                  </a:rPr>
                  <a:t>𝑥 ̅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+3𝜎</a:t>
                </a:r>
                <a:r>
                  <a:rPr lang="en-US" sz="1200" dirty="0" smtClean="0"/>
                  <a:t>) = 0.8385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P(&lt;15.5)P(&lt;15.5) = 0.025(0.025) = 0.000625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3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5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0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want P(z ≤ n),</a:t>
            </a:r>
            <a:r>
              <a:rPr lang="en-US" baseline="0" dirty="0"/>
              <a:t> let z</a:t>
            </a:r>
            <a:r>
              <a:rPr lang="en-US" baseline="-25000" dirty="0"/>
              <a:t>1</a:t>
            </a:r>
            <a:r>
              <a:rPr lang="en-US" baseline="0" dirty="0"/>
              <a:t> = -100 and z</a:t>
            </a:r>
            <a:r>
              <a:rPr lang="en-US" baseline="-25000" dirty="0"/>
              <a:t>2</a:t>
            </a:r>
            <a:r>
              <a:rPr lang="en-US" baseline="0" dirty="0"/>
              <a:t> =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6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Z-score =</a:t>
                </a:r>
                <a:r>
                  <a:rPr lang="en-US" baseline="0" dirty="0"/>
                  <a:t> 0.13</a:t>
                </a:r>
              </a:p>
              <a:p>
                <a:r>
                  <a:rPr lang="en-US" baseline="0" dirty="0"/>
                  <a:t>P(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𝑧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≤0.099</m:t>
                    </m:r>
                  </m:oMath>
                </a14:m>
                <a:r>
                  <a:rPr lang="en-US" dirty="0"/>
                  <a:t>) = 0.5508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Z-score =</a:t>
                </a:r>
                <a:r>
                  <a:rPr lang="en-US" baseline="0" dirty="0" smtClean="0"/>
                  <a:t> 0.13</a:t>
                </a:r>
              </a:p>
              <a:p>
                <a:r>
                  <a:rPr lang="en-US" baseline="0" dirty="0" smtClean="0"/>
                  <a:t>P(</a:t>
                </a:r>
                <a:r>
                  <a:rPr lang="en-US" b="0" i="0" baseline="0" smtClean="0">
                    <a:latin typeface="Cambria Math"/>
                  </a:rPr>
                  <a:t>𝑧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≤0.099</a:t>
                </a:r>
                <a:r>
                  <a:rPr lang="en-US" dirty="0" smtClean="0"/>
                  <a:t>) = 0.5508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3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8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/>
              <a:t>Systematic</a:t>
            </a:r>
          </a:p>
          <a:p>
            <a:pPr marL="228600" indent="-228600">
              <a:buAutoNum type="alphaLcPeriod"/>
            </a:pPr>
            <a:r>
              <a:rPr lang="en-US" dirty="0"/>
              <a:t>Convenience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5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4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response:</a:t>
            </a:r>
            <a:r>
              <a:rPr lang="en-US" baseline="0" dirty="0"/>
              <a:t> The sample is biased because only readers with strong opinions will respond.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4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</a:t>
            </a:r>
            <a:r>
              <a:rPr lang="en-US" baseline="0" dirty="0"/>
              <a:t> solution: Placing the names in a hat and choosing 50 at random.  Solutions may vary, but the sampling method must be 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1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0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a. Margin of error</a:t>
                </a:r>
                <a:r>
                  <a:rPr lang="en-US" baseline="0" dirty="0"/>
                  <a:t> = </a:t>
                </a:r>
                <a14:m>
                  <m:oMath xmlns:m="http://schemas.openxmlformats.org/officeDocument/2006/math">
                    <m:r>
                      <a:rPr lang="en-US" i="1" baseline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0.026 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 ±2.6%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Between 45.5% and 50.6%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a. Margin of error</a:t>
                </a:r>
                <a:r>
                  <a:rPr lang="en-US" baseline="0" dirty="0" smtClean="0"/>
                  <a:t> = </a:t>
                </a:r>
                <a:r>
                  <a:rPr lang="en-US" i="0" baseline="0" smtClean="0">
                    <a:latin typeface="Cambria Math"/>
                    <a:ea typeface="Cambria Math"/>
                  </a:rPr>
                  <a:t>±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0.026 𝑜𝑟 ±2.6%</a:t>
                </a:r>
                <a:endParaRPr lang="en-US" dirty="0" smtClean="0"/>
              </a:p>
              <a:p>
                <a:r>
                  <a:rPr lang="en-US" dirty="0" smtClean="0"/>
                  <a:t>b. Between 45.5% and 50.6%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9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=</a:t>
            </a:r>
            <a:r>
              <a:rPr lang="en-US" baseline="0" dirty="0"/>
              <a:t> 1111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5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0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0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3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5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</a:t>
            </a:r>
            <a:r>
              <a:rPr lang="en-US" baseline="0" dirty="0"/>
              <a:t> = 50296</a:t>
            </a:r>
          </a:p>
          <a:p>
            <a:r>
              <a:rPr lang="en-US" baseline="0" dirty="0"/>
              <a:t>Median = 49950</a:t>
            </a:r>
          </a:p>
          <a:p>
            <a:r>
              <a:rPr lang="en-US" baseline="0" dirty="0"/>
              <a:t>Mode = none</a:t>
            </a:r>
          </a:p>
          <a:p>
            <a:endParaRPr lang="en-US" baseline="0" dirty="0"/>
          </a:p>
          <a:p>
            <a:r>
              <a:rPr lang="en-US" baseline="0" dirty="0"/>
              <a:t>There is Levi because he was so bad he lost his inheritance.  Joseph’s tribe was split into two (one for each 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98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18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0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Could be linear or cubic (situation suggests</a:t>
                </a:r>
                <a:r>
                  <a:rPr lang="en-US" baseline="0" dirty="0"/>
                  <a:t> linear)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=0.17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+0.44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Could be linear or cubic (situation suggests</a:t>
                </a:r>
                <a:r>
                  <a:rPr lang="en-US" baseline="0" dirty="0" smtClean="0"/>
                  <a:t> linear)</a:t>
                </a:r>
              </a:p>
              <a:p>
                <a:r>
                  <a:rPr lang="en-US" b="0" i="0" smtClean="0">
                    <a:latin typeface="Cambria Math"/>
                  </a:rPr>
                  <a:t>𝑦=0.17𝑥+0.44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4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Cubic   </a:t>
            </a:r>
            <a:r>
              <a:rPr lang="es-ES" sz="1200" baseline="0" dirty="0">
                <a:solidFill>
                  <a:srgbClr val="FFFF00"/>
                </a:solidFill>
              </a:rPr>
              <a:t>y = 3.2365x</a:t>
            </a:r>
            <a:r>
              <a:rPr lang="es-ES" sz="1200" baseline="30000" dirty="0">
                <a:solidFill>
                  <a:srgbClr val="FFFF00"/>
                </a:solidFill>
              </a:rPr>
              <a:t>3</a:t>
            </a:r>
            <a:r>
              <a:rPr lang="es-ES" sz="1200" baseline="0" dirty="0">
                <a:solidFill>
                  <a:srgbClr val="FFFF00"/>
                </a:solidFill>
              </a:rPr>
              <a:t> - 44.899x</a:t>
            </a:r>
            <a:r>
              <a:rPr lang="es-ES" sz="1200" baseline="30000" dirty="0">
                <a:solidFill>
                  <a:srgbClr val="FFFF00"/>
                </a:solidFill>
              </a:rPr>
              <a:t>2</a:t>
            </a:r>
            <a:r>
              <a:rPr lang="es-ES" sz="1200" baseline="0" dirty="0">
                <a:solidFill>
                  <a:srgbClr val="FFFF00"/>
                </a:solidFill>
              </a:rPr>
              <a:t> + 201.81x + 12.172</a:t>
            </a:r>
            <a:endParaRPr lang="es-ES" sz="1200" dirty="0">
              <a:solidFill>
                <a:srgbClr val="FFFF00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4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the numbers in order 3, 5, 5, 7, 8, 10</a:t>
                </a:r>
              </a:p>
              <a:p>
                <a:r>
                  <a:rPr lang="en-US" dirty="0"/>
                  <a:t>Mean</a:t>
                </a:r>
                <a:r>
                  <a:rPr lang="en-US" baseline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3+5+5+7+8+10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=6.33</m:t>
                    </m:r>
                  </m:oMath>
                </a14:m>
                <a:endParaRPr lang="en-US" baseline="0" dirty="0"/>
              </a:p>
              <a:p>
                <a:r>
                  <a:rPr lang="en-US" baseline="0" dirty="0"/>
                  <a:t>Median = average of two middle numbers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5+7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aseline="0" dirty="0"/>
              </a:p>
              <a:p>
                <a:r>
                  <a:rPr lang="en-US" baseline="0" dirty="0"/>
                  <a:t>Mode = 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Put the numbers in order 3, 5, 5, 7, 8, 10</a:t>
                </a:r>
              </a:p>
              <a:p>
                <a:r>
                  <a:rPr lang="en-US" dirty="0" smtClean="0"/>
                  <a:t>Mean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=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(3+5+5+7+8+10)/6=6.33</a:t>
                </a:r>
                <a:endParaRPr lang="en-US" baseline="0" dirty="0" smtClean="0"/>
              </a:p>
              <a:p>
                <a:r>
                  <a:rPr lang="en-US" baseline="0" dirty="0" smtClean="0"/>
                  <a:t>Median = </a:t>
                </a:r>
                <a:r>
                  <a:rPr lang="en-US" baseline="0" dirty="0" smtClean="0"/>
                  <a:t>average of two middle numbers =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(5+7)/2=6</a:t>
                </a:r>
                <a:endParaRPr lang="en-US" baseline="0" dirty="0" smtClean="0"/>
              </a:p>
              <a:p>
                <a:r>
                  <a:rPr lang="en-US" baseline="0" dirty="0" smtClean="0"/>
                  <a:t>Mode = </a:t>
                </a:r>
                <a:r>
                  <a:rPr lang="en-US" baseline="0" dirty="0" smtClean="0"/>
                  <a:t>5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32-14=18</a:t>
            </a:r>
          </a:p>
          <a:p>
            <a:endParaRPr lang="en-US" dirty="0"/>
          </a:p>
          <a:p>
            <a:r>
              <a:rPr lang="en-US" dirty="0"/>
              <a:t>23-8=15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=4.59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 smtClean="0">
                    <a:latin typeface="Cambria Math"/>
                    <a:ea typeface="Cambria Math"/>
                  </a:rPr>
                  <a:t>𝜎</a:t>
                </a:r>
                <a:r>
                  <a:rPr lang="en-US" dirty="0" smtClean="0"/>
                  <a:t>=4.59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"/>
            <a:ext cx="9144001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 rot="5400000">
            <a:off x="3246851" y="1249597"/>
            <a:ext cx="6638278" cy="177978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"/>
            <a:ext cx="9144001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495800" cy="339447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1335"/>
            <a:ext cx="4497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31156"/>
            <a:ext cx="4497388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498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98974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787"/>
            <a:ext cx="34655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5689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076326"/>
            <a:ext cx="346551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-5410200" y="1012372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35512" y="348615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4F6D-8CE6-44CD-B285-2719D7A819F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9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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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lassroom\Documents\Classes\Algebra%202\Slideshows\Homework%20Quizzes\Chapter%2011\Algebra%202%2011.1%20Quiz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2%20Quiz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3%20Quiz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4%20Quiz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5%20Quiz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Analysis and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94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  <a:p>
            <a:pPr lvl="1"/>
            <a:r>
              <a:rPr lang="en-US" dirty="0"/>
              <a:t>Value that is much greater than or much less than most of the values in a data set.</a:t>
            </a:r>
          </a:p>
          <a:p>
            <a:pPr lvl="1"/>
            <a:r>
              <a:rPr lang="en-US" dirty="0"/>
              <a:t>Can skew measures of central tendency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38820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1" dirty="0"/>
              <a:t>Air Hockey </a:t>
            </a:r>
            <a:r>
              <a:rPr lang="en-US" sz="2200" dirty="0"/>
              <a:t>You are competing in an air hockey tournament.  The winning scores for the first 10 games are given below. 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14,15,15,17,11</a:t>
            </a:r>
          </a:p>
          <a:p>
            <a:endParaRPr lang="en-US" sz="2200" dirty="0"/>
          </a:p>
          <a:p>
            <a:pPr marL="800100" lvl="1" indent="-342900">
              <a:buAutoNum type="alphaLcPeriod"/>
            </a:pPr>
            <a:r>
              <a:rPr lang="en-US" sz="2200" dirty="0"/>
              <a:t>Find the mean, median, mode, range, and standard deviation of the data set.</a:t>
            </a:r>
          </a:p>
          <a:p>
            <a:pPr marL="800100" lvl="1" indent="-342900">
              <a:buAutoNum type="alphaLcPeriod"/>
            </a:pPr>
            <a:r>
              <a:rPr lang="en-US" sz="2200" dirty="0"/>
              <a:t>The winning score in the next game is an outlier, 25.  Find the new mean, median, mode, range, and standard deviation.</a:t>
            </a:r>
          </a:p>
          <a:p>
            <a:pPr marL="800100" lvl="1" indent="-342900">
              <a:buAutoNum type="alphaLcPeriod"/>
            </a:pPr>
            <a:r>
              <a:rPr lang="en-US" sz="2200" dirty="0"/>
              <a:t>Which measure of central tendency does the outlier affect the most? the least?</a:t>
            </a:r>
          </a:p>
          <a:p>
            <a:pPr marL="800100" lvl="1" indent="-342900">
              <a:buAutoNum type="alphaLcPeriod"/>
            </a:pPr>
            <a:r>
              <a:rPr lang="en-US" sz="2200" dirty="0"/>
              <a:t>What effect does the outlier have on the range and standard deviation?</a:t>
            </a:r>
          </a:p>
        </p:txBody>
      </p:sp>
    </p:spTree>
    <p:extLst>
      <p:ext uri="{BB962C8B-B14F-4D97-AF65-F5344CB8AC3E}">
        <p14:creationId xmlns:p14="http://schemas.microsoft.com/office/powerpoint/2010/main" val="9063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On the homework, do one standard deviation by hand.  You can use your calculator to do the 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1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11.1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Adding a Constant to Data Values</a:t>
            </a:r>
          </a:p>
          <a:p>
            <a:pPr lvl="1"/>
            <a:endParaRPr lang="en-US" sz="2400" dirty="0"/>
          </a:p>
          <a:p>
            <a:r>
              <a:rPr lang="en-US" sz="2400" dirty="0"/>
              <a:t>When a constant is added to every value in a data set, the following are true:</a:t>
            </a:r>
          </a:p>
          <a:p>
            <a:pPr lvl="1"/>
            <a:r>
              <a:rPr lang="en-US" sz="2400" dirty="0"/>
              <a:t>The mean, median, and mode of the new data set can be obtained by adding the same constant to the mean, median, and mode of the original data set.</a:t>
            </a:r>
          </a:p>
          <a:p>
            <a:pPr lvl="1"/>
            <a:r>
              <a:rPr lang="en-US" sz="2400" dirty="0"/>
              <a:t>The range and standard deviation are unchanged.</a:t>
            </a:r>
          </a:p>
        </p:txBody>
      </p:sp>
    </p:spTree>
    <p:extLst>
      <p:ext uri="{BB962C8B-B14F-4D97-AF65-F5344CB8AC3E}">
        <p14:creationId xmlns:p14="http://schemas.microsoft.com/office/powerpoint/2010/main" val="3907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below give the weights of 5 people.  At the end of a month, each person had lost 3 pounds.  Give the mean, median, mode, range, and standard deviation of the starting weights and the weights at the end of the month.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138, 142, 155, 140, 155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7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Multiplying Data Values by a Constant</a:t>
            </a:r>
          </a:p>
          <a:p>
            <a:endParaRPr lang="en-US" dirty="0"/>
          </a:p>
          <a:p>
            <a:r>
              <a:rPr lang="en-US" dirty="0"/>
              <a:t>When each value of a data set is multiplied by a positive constant, the new mean, median, mode, range, and standard deviation can be found by multiplying each original statistic by the same constant.</a:t>
            </a:r>
          </a:p>
        </p:txBody>
      </p:sp>
    </p:spTree>
    <p:extLst>
      <p:ext uri="{BB962C8B-B14F-4D97-AF65-F5344CB8AC3E}">
        <p14:creationId xmlns:p14="http://schemas.microsoft.com/office/powerpoint/2010/main" val="35109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data below give the weights of 5 people. Give the mean, median, mode, range, and standard deviation for the weights of the 5 people in kilograms.  </a:t>
            </a:r>
          </a:p>
          <a:p>
            <a:r>
              <a:rPr lang="en-US" dirty="0"/>
              <a:t>(</a:t>
            </a:r>
            <a:r>
              <a:rPr lang="en-US" i="1" dirty="0"/>
              <a:t>Note: 1 pound ≈ 0.45 kilogram)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138, 142, 155, 140, 155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9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11.2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normal distribution is modeled by a bell-shaped curve called a normal curve that is symmetric about the mean.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13196" b="8240"/>
          <a:stretch/>
        </p:blipFill>
        <p:spPr bwMode="auto">
          <a:xfrm>
            <a:off x="2286001" y="2553126"/>
            <a:ext cx="4456497" cy="141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1926301"/>
                <a:ext cx="9144000" cy="2668321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A normal distribution with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000" dirty="0"/>
                  <a:t> has the following properties:</a:t>
                </a:r>
              </a:p>
              <a:p>
                <a:pPr lvl="1"/>
                <a:r>
                  <a:rPr lang="en-US" sz="2000" dirty="0"/>
                  <a:t>The total area under the related normal curve is 1.</a:t>
                </a:r>
              </a:p>
              <a:p>
                <a:pPr lvl="1"/>
                <a:r>
                  <a:rPr lang="en-US" sz="2000" dirty="0"/>
                  <a:t>About 68% of the area lies within 1 standard deviation of the mean.</a:t>
                </a:r>
              </a:p>
              <a:p>
                <a:pPr lvl="1"/>
                <a:r>
                  <a:rPr lang="en-US" sz="2000" dirty="0"/>
                  <a:t>About 95% of the area lies within 2 standard deviations of the mean.</a:t>
                </a:r>
              </a:p>
              <a:p>
                <a:pPr lvl="1"/>
                <a:r>
                  <a:rPr lang="en-US" sz="2000" dirty="0"/>
                  <a:t>About 99.7% of the area lies within 3 standard deviations of the mean.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26301"/>
                <a:ext cx="9144000" cy="2668321"/>
              </a:xfrm>
              <a:blipFill rotWithShape="1">
                <a:blip r:embed="rId3"/>
                <a:stretch>
                  <a:fillRect l="-533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34000" y="114301"/>
            <a:ext cx="3683268" cy="1825235"/>
            <a:chOff x="5029200" y="4441999"/>
            <a:chExt cx="4140467" cy="2433647"/>
          </a:xfrm>
        </p:grpSpPr>
        <p:sp>
          <p:nvSpPr>
            <p:cNvPr id="5" name="Rectangle 4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normal distribution has mean and standard deviation.  For a randomly selected x-value from the distribution, find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+3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86400" y="2286000"/>
            <a:ext cx="3530868" cy="1825235"/>
            <a:chOff x="5029200" y="4441999"/>
            <a:chExt cx="4140467" cy="2433647"/>
          </a:xfrm>
        </p:grpSpPr>
        <p:sp>
          <p:nvSpPr>
            <p:cNvPr id="7" name="Rectangle 6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2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weight of strawberry packages is normally distributed with a mean of 16.18 </a:t>
            </a:r>
            <a:r>
              <a:rPr lang="en-US" sz="2400" dirty="0" err="1"/>
              <a:t>oz</a:t>
            </a:r>
            <a:r>
              <a:rPr lang="en-US" sz="2400" dirty="0"/>
              <a:t> and standard deviation of 0.34 oz.  If you randomly choose 2 containers, what is the probability that both weigh less than 15.5 </a:t>
            </a:r>
            <a:r>
              <a:rPr lang="en-US" sz="2400" dirty="0" err="1"/>
              <a:t>oz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2571751"/>
            <a:ext cx="3195588" cy="1825235"/>
            <a:chOff x="5029200" y="4441999"/>
            <a:chExt cx="4140467" cy="2433647"/>
          </a:xfrm>
        </p:grpSpPr>
        <p:sp>
          <p:nvSpPr>
            <p:cNvPr id="7" name="Rectangle 6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8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382000" cy="33944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standard normal distribution </a:t>
                </a:r>
                <a:r>
                  <a:rPr lang="en-US" dirty="0"/>
                  <a:t> is the normal distribution with mean = 0 and standard deviation = 1.  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Formula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𝑧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z value for a particular x-value is called the </a:t>
                </a:r>
                <a:r>
                  <a:rPr lang="en-US" b="1" dirty="0"/>
                  <a:t>z-score</a:t>
                </a:r>
                <a:r>
                  <a:rPr lang="en-US" dirty="0"/>
                  <a:t> for the x-value and is the number of standard deviations the x-value lies above or below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3"/>
                <a:stretch>
                  <a:fillRect l="-1455" t="-1348" r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71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a z-score is known, the probability of that value or less can be found from a </a:t>
            </a:r>
            <a:r>
              <a:rPr lang="en-US" b="1" dirty="0"/>
              <a:t>Standard Normal Table</a:t>
            </a:r>
            <a:r>
              <a:rPr lang="en-US" dirty="0"/>
              <a:t>.</a:t>
            </a:r>
          </a:p>
          <a:p>
            <a:r>
              <a:rPr lang="en-US" dirty="0"/>
              <a:t>P(z ≤ -0.4) = 0.3446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" y="2286000"/>
            <a:ext cx="862123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Finding Probabilities with Z-scores using a TI-graphing calculator</a:t>
                </a:r>
              </a:p>
              <a:p>
                <a:endParaRPr lang="en-US" b="1" dirty="0"/>
              </a:p>
              <a:p>
                <a:r>
                  <a:rPr lang="en-US" dirty="0"/>
                  <a:t>use the normalcdf function.  It computes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which is the area under the standard normal curve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𝑎𝑛𝑑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endParaRPr lang="en-US" dirty="0"/>
              </a:p>
              <a:p>
                <a:r>
                  <a:rPr lang="en-US" dirty="0"/>
                  <a:t>To calculate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&lt;2</m:t>
                    </m:r>
                  </m:oMath>
                </a14:m>
                <a:r>
                  <a:rPr lang="en-US" dirty="0"/>
                  <a:t>), press </a:t>
                </a:r>
                <a:r>
                  <a:rPr lang="en-US" b="1" dirty="0"/>
                  <a:t>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DISTR, </a:t>
                </a:r>
                <a:r>
                  <a:rPr lang="en-US" b="1" dirty="0" err="1"/>
                  <a:t>normalcdf</a:t>
                </a:r>
                <a:r>
                  <a:rPr lang="en-US" b="1" dirty="0"/>
                  <a:t>( </a:t>
                </a:r>
                <a:r>
                  <a:rPr lang="en-US" dirty="0"/>
                  <a:t>and then press </a:t>
                </a:r>
                <a:r>
                  <a:rPr lang="en-US" b="1" dirty="0"/>
                  <a:t>ENTER.</a:t>
                </a:r>
              </a:p>
              <a:p>
                <a:endParaRPr lang="en-US" b="1" dirty="0"/>
              </a:p>
              <a:p>
                <a:r>
                  <a:rPr lang="en-US" dirty="0"/>
                  <a:t>After </a:t>
                </a:r>
                <a:r>
                  <a:rPr lang="en-US" b="1" dirty="0" err="1"/>
                  <a:t>normalcdf</a:t>
                </a:r>
                <a:r>
                  <a:rPr lang="en-US" b="1" dirty="0"/>
                  <a:t>(</a:t>
                </a:r>
                <a:r>
                  <a:rPr lang="en-US" dirty="0"/>
                  <a:t> type </a:t>
                </a:r>
                <a:r>
                  <a:rPr lang="en-US" b="1" dirty="0"/>
                  <a:t>-1 , 2 )</a:t>
                </a:r>
                <a:r>
                  <a:rPr lang="en-US" dirty="0"/>
                  <a:t> and then press </a:t>
                </a:r>
                <a:r>
                  <a:rPr lang="en-US" b="1" dirty="0"/>
                  <a:t>ENTER.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normalcdf(-1,2) = 0.8186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2695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survey of 20 colleges found that the average credit card debt for seniors was $3450.  The debt was normally distributed with a standard deviation of $1175.  Find the probability that the credit card debt of the seniors was at most $3600.</a:t>
                </a:r>
              </a:p>
              <a:p>
                <a:endParaRPr lang="en-US" dirty="0"/>
              </a:p>
              <a:p>
                <a:r>
                  <a:rPr lang="en-US" b="1" dirty="0"/>
                  <a:t>Step 1: Find </a:t>
                </a:r>
                <a:r>
                  <a:rPr lang="en-US" dirty="0"/>
                  <a:t>the z-score corresponding to an x-value of $3600.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Step 2: Use </a:t>
                </a:r>
                <a:r>
                  <a:rPr lang="en-US" dirty="0"/>
                  <a:t>the table or </a:t>
                </a:r>
                <a:r>
                  <a:rPr lang="en-US" dirty="0" err="1"/>
                  <a:t>normalcdf</a:t>
                </a:r>
                <a:r>
                  <a:rPr lang="en-US" dirty="0"/>
                  <a:t> to find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≤$3600</m:t>
                    </m:r>
                  </m:oMath>
                </a14:m>
                <a:r>
                  <a:rPr lang="en-US" dirty="0"/>
                  <a:t>).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830" r="-1926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11.3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11.4 Select and Draw Conclusions from Samples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Population </a:t>
            </a:r>
          </a:p>
          <a:p>
            <a:pPr lvl="1"/>
            <a:r>
              <a:rPr lang="en-US"/>
              <a:t>A group of people or objects that you want information about.  </a:t>
            </a:r>
          </a:p>
          <a:p>
            <a:r>
              <a:rPr lang="en-US"/>
              <a:t>Sample	</a:t>
            </a:r>
          </a:p>
          <a:p>
            <a:pPr lvl="1"/>
            <a:r>
              <a:rPr lang="en-US"/>
              <a:t>When it is too hard to work with everything, information is gathered from a subset of the population. </a:t>
            </a:r>
          </a:p>
          <a:p>
            <a:endParaRPr lang="en-US"/>
          </a:p>
          <a:p>
            <a:r>
              <a:rPr lang="en-US"/>
              <a:t>There are 4 types of samples:</a:t>
            </a:r>
          </a:p>
          <a:p>
            <a:pPr lvl="1"/>
            <a:r>
              <a:rPr lang="en-US"/>
              <a:t>Self-selected  – member volunteer</a:t>
            </a:r>
          </a:p>
          <a:p>
            <a:pPr lvl="1"/>
            <a:r>
              <a:rPr lang="en-US"/>
              <a:t>Systematic – rule is used to select members</a:t>
            </a:r>
          </a:p>
          <a:p>
            <a:pPr lvl="1"/>
            <a:r>
              <a:rPr lang="en-US"/>
              <a:t>Convenience – easy-to-reach members</a:t>
            </a:r>
          </a:p>
          <a:p>
            <a:pPr lvl="1"/>
            <a:r>
              <a:rPr lang="en-US"/>
              <a:t>Random – everyone has equal chance of being selected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manufacturer wants to sample the parts from a production line for defects.  Identify the type of sample described.</a:t>
            </a:r>
          </a:p>
          <a:p>
            <a:pPr lvl="1"/>
            <a:r>
              <a:rPr lang="en-US" sz="2400" dirty="0"/>
              <a:t>The manufacturer has every 5</a:t>
            </a:r>
            <a:r>
              <a:rPr lang="en-US" sz="2400" baseline="30000" dirty="0"/>
              <a:t>th</a:t>
            </a:r>
            <a:r>
              <a:rPr lang="en-US" sz="2400" dirty="0"/>
              <a:t> item on the production line tested for defects.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400" dirty="0"/>
              <a:t>The manufacturer has the first 50 items on the production line tested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5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600" b="1" dirty="0"/>
                  <a:t>Measure of central tendency</a:t>
                </a:r>
                <a:r>
                  <a:rPr lang="en-US" sz="2600" dirty="0"/>
                  <a:t> </a:t>
                </a:r>
              </a:p>
              <a:p>
                <a:pPr lvl="1"/>
                <a:r>
                  <a:rPr lang="en-US" sz="2600" dirty="0"/>
                  <a:t>A number used to represent the center or middle of a set of data values.</a:t>
                </a:r>
              </a:p>
              <a:p>
                <a:pPr lvl="1"/>
                <a:endParaRPr lang="en-US" sz="2600" dirty="0"/>
              </a:p>
              <a:p>
                <a:r>
                  <a:rPr lang="en-US" sz="2600" dirty="0"/>
                  <a:t>M</a:t>
                </a:r>
                <a:r>
                  <a:rPr lang="en-US" sz="2600" b="1" dirty="0"/>
                  <a:t>ean </a:t>
                </a:r>
                <a:r>
                  <a:rPr lang="en-US" sz="2600" dirty="0"/>
                  <a:t>, or </a:t>
                </a:r>
                <a:r>
                  <a:rPr lang="en-US" sz="2600" i="1" dirty="0"/>
                  <a:t>average</a:t>
                </a:r>
                <a:r>
                  <a:rPr lang="en-US" sz="2600" dirty="0"/>
                  <a:t>, of n numbers is the sum of the numbers divided by n. </a:t>
                </a:r>
              </a:p>
              <a:p>
                <a:endParaRPr lang="en-US" sz="2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 lvl="1"/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121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4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Unbiased Sample</a:t>
            </a:r>
          </a:p>
          <a:p>
            <a:pPr lvl="1"/>
            <a:r>
              <a:rPr lang="en-US" dirty="0"/>
              <a:t>Ensure accurate conclusions about a population from a sample</a:t>
            </a:r>
            <a:r>
              <a:rPr lang="en-US" i="1" dirty="0"/>
              <a:t>. 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unbiased sample </a:t>
            </a:r>
            <a:r>
              <a:rPr lang="en-US" dirty="0"/>
              <a:t>is representative of the population.  </a:t>
            </a:r>
          </a:p>
          <a:p>
            <a:pPr lvl="1"/>
            <a:r>
              <a:rPr lang="en-US" dirty="0"/>
              <a:t>A sample that over- or underrepresents part of the population is a </a:t>
            </a:r>
            <a:r>
              <a:rPr lang="en-US" b="1" dirty="0"/>
              <a:t>biased sample.</a:t>
            </a:r>
          </a:p>
          <a:p>
            <a:endParaRPr lang="en-US" b="1" i="1" dirty="0"/>
          </a:p>
          <a:p>
            <a:r>
              <a:rPr lang="en-US" dirty="0"/>
              <a:t>Although there are many ways of sampling a population, a random sample is preferred because it is most likely to be representative of the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magazine asked its readers to send in their responses to several questions regarding healthy eating.  Tell whether the sample of responses is biased or unbiased. Explain.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owner of a company with 300 employees wants to survey them about their preference for a regular 5-day, 8-hour workweek or a 4-day, 10-hour workweek.  Describe a method for selecting a random sample of 50 employees to poll.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07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11.4 Select and Draw Conclusions from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Sample Size </a:t>
                </a:r>
              </a:p>
              <a:p>
                <a:pPr lvl="1"/>
                <a:r>
                  <a:rPr lang="en-US" dirty="0"/>
                  <a:t>When conducting a survey, the larger the sample size is, the more accurately the sample represents the population.  </a:t>
                </a:r>
              </a:p>
              <a:p>
                <a:pPr lvl="1"/>
                <a:r>
                  <a:rPr lang="en-US" dirty="0"/>
                  <a:t>As the sample size increases, the margin of error decreases.</a:t>
                </a:r>
              </a:p>
              <a:p>
                <a:endParaRPr lang="en-US" dirty="0"/>
              </a:p>
              <a:p>
                <a:r>
                  <a:rPr lang="en-US" dirty="0"/>
                  <a:t>Margin of error </a:t>
                </a:r>
              </a:p>
              <a:p>
                <a:pPr lvl="1"/>
                <a:r>
                  <a:rPr lang="en-US" dirty="0"/>
                  <a:t>Gives a limit on how much the responses of the sample would differ from the responses of the population.</a:t>
                </a:r>
              </a:p>
              <a:p>
                <a:endParaRPr lang="en-US" dirty="0"/>
              </a:p>
              <a:p>
                <a:r>
                  <a:rPr lang="en-US" dirty="0"/>
                  <a:t>For a sample size n, the margin of error is:</a:t>
                </a:r>
              </a:p>
              <a:p>
                <a:r>
                  <a:rPr lang="en-US" dirty="0"/>
                  <a:t>Margin of error =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0" t="-233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Survey </a:t>
            </a:r>
            <a:r>
              <a:rPr lang="en-US" sz="2400" dirty="0"/>
              <a:t>In a survey of 1535 people, 48% preferred Brand A over Brand B and Brand C.</a:t>
            </a:r>
          </a:p>
          <a:p>
            <a:pPr lvl="1"/>
            <a:r>
              <a:rPr lang="en-US" sz="2400" dirty="0"/>
              <a:t>What is the margin of error for the survey? </a:t>
            </a:r>
          </a:p>
          <a:p>
            <a:pPr>
              <a:buAutoNum type="alphaLcPeriod"/>
            </a:pPr>
            <a:endParaRPr lang="en-US" sz="2400" b="1" dirty="0"/>
          </a:p>
          <a:p>
            <a:pPr>
              <a:buAutoNum type="alphaLcPeriod"/>
            </a:pPr>
            <a:endParaRPr lang="en-US" sz="2400" b="1" dirty="0"/>
          </a:p>
          <a:p>
            <a:pPr lvl="1"/>
            <a:r>
              <a:rPr lang="en-US" sz="2400" dirty="0"/>
              <a:t>Give an interval that is likely to obtain the exact percent of all people who prefer Brand 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3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polling company conducts a poll for a U.S. presidential election.  How many people did the company survey if the margin of error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3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11.4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find the best model for a set of data pairs (x, y)…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a scatter plot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Determine the function suggested by the plot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Linear	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1971509"/>
              </p:ext>
            </p:extLst>
          </p:nvPr>
        </p:nvGraphicFramePr>
        <p:xfrm>
          <a:off x="3962400" y="2686050"/>
          <a:ext cx="5029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9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Chart bld="category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Quadratic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Cubic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5567526"/>
              </p:ext>
            </p:extLst>
          </p:nvPr>
        </p:nvGraphicFramePr>
        <p:xfrm>
          <a:off x="228600" y="234315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4633469"/>
              </p:ext>
            </p:extLst>
          </p:nvPr>
        </p:nvGraphicFramePr>
        <p:xfrm>
          <a:off x="4648200" y="24003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5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Graphic spid="4" grpId="0" uiExpand="1">
        <p:bldSub>
          <a:bldChart bld="category"/>
        </p:bldSub>
      </p:bldGraphic>
      <p:bldGraphic spid="5" grpId="0" uiExpand="1">
        <p:bldSub>
          <a:bldChart bld="category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Exponential		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Power			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7299645"/>
              </p:ext>
            </p:extLst>
          </p:nvPr>
        </p:nvGraphicFramePr>
        <p:xfrm>
          <a:off x="228600" y="234315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1220090"/>
              </p:ext>
            </p:extLst>
          </p:nvPr>
        </p:nvGraphicFramePr>
        <p:xfrm>
          <a:off x="4648200" y="24003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80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Graphic spid="4" grpId="0" uiExpand="1">
        <p:bldSub>
          <a:bldChart bld="category"/>
        </p:bldSub>
      </p:bldGraphic>
      <p:bldGraphic spid="5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Median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middle number when the numbers are written in order.  (If n is even, the median is the mean of the two middle numbers.)</a:t>
            </a:r>
          </a:p>
          <a:p>
            <a:endParaRPr lang="en-US" sz="2600" dirty="0"/>
          </a:p>
          <a:p>
            <a:r>
              <a:rPr lang="en-US" sz="2600" b="1" dirty="0"/>
              <a:t>Mode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number or numbers that occur most frequently.  There may be one mode, no mode, or more than one mode.</a:t>
            </a:r>
          </a:p>
        </p:txBody>
      </p:sp>
    </p:spTree>
    <p:extLst>
      <p:ext uri="{BB962C8B-B14F-4D97-AF65-F5344CB8AC3E}">
        <p14:creationId xmlns:p14="http://schemas.microsoft.com/office/powerpoint/2010/main" val="16930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graph data on TI-Graphing Calculator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 </a:t>
            </a:r>
            <a:r>
              <a:rPr lang="en-US" dirty="0">
                <a:sym typeface="Wingdings" pitchFamily="2" charset="2"/>
              </a:rPr>
              <a:t> Edit…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Clear lists by highlighting L1 (or L2) and push CLEAR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Enter x-values in L1 and y-values in L2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Push Y=  clear any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In Y= </a:t>
            </a:r>
            <a:r>
              <a:rPr lang="en-US" dirty="0" err="1">
                <a:sym typeface="Wingdings" pitchFamily="2" charset="2"/>
              </a:rPr>
              <a:t>hightlight</a:t>
            </a:r>
            <a:r>
              <a:rPr lang="en-US" dirty="0">
                <a:sym typeface="Wingdings" pitchFamily="2" charset="2"/>
              </a:rPr>
              <a:t> Plot 1 and push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To zoom push ZOOM  </a:t>
            </a:r>
            <a:r>
              <a:rPr lang="en-US" dirty="0" err="1">
                <a:sym typeface="Wingdings" pitchFamily="2" charset="2"/>
              </a:rPr>
              <a:t>ZoomStat</a:t>
            </a: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Choose type of graph (linear, quadratic, cubic, exponential, power)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457701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can be done on Excel if you don’t have a graphing calculator.</a:t>
            </a:r>
          </a:p>
        </p:txBody>
      </p:sp>
    </p:spTree>
    <p:extLst>
      <p:ext uri="{BB962C8B-B14F-4D97-AF65-F5344CB8AC3E}">
        <p14:creationId xmlns:p14="http://schemas.microsoft.com/office/powerpoint/2010/main" val="23574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see your regression with your data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type the regression from STAT</a:t>
            </a:r>
            <a:r>
              <a:rPr lang="en-US" dirty="0">
                <a:sym typeface="Wingdings" pitchFamily="2" charset="2"/>
              </a:rPr>
              <a:t>CALC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Specify the x-data (2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L1)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Specify the y-data (2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L2)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Name the regression Y1 (</a:t>
            </a:r>
            <a:r>
              <a:rPr lang="en-US" dirty="0" err="1">
                <a:sym typeface="Wingdings" pitchFamily="2" charset="2"/>
              </a:rPr>
              <a:t>VARSY-VARSFunction</a:t>
            </a:r>
            <a:r>
              <a:rPr lang="en-US" dirty="0">
                <a:sym typeface="Wingdings" pitchFamily="2" charset="2"/>
              </a:rPr>
              <a:t>…Y1)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You should see “</a:t>
            </a:r>
            <a:r>
              <a:rPr lang="en-US" i="1" dirty="0" err="1">
                <a:sym typeface="Wingdings" pitchFamily="2" charset="2"/>
              </a:rPr>
              <a:t>your</a:t>
            </a:r>
            <a:r>
              <a:rPr lang="en-US" dirty="0" err="1">
                <a:sym typeface="Wingdings" pitchFamily="2" charset="2"/>
              </a:rPr>
              <a:t>Reg</a:t>
            </a:r>
            <a:r>
              <a:rPr lang="en-US" dirty="0">
                <a:sym typeface="Wingdings" pitchFamily="2" charset="2"/>
              </a:rPr>
              <a:t> L1, L2, Y1”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Push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Push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457701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can be done on Excel if you don’t have a graphing calculator.</a:t>
            </a:r>
          </a:p>
        </p:txBody>
      </p:sp>
    </p:spTree>
    <p:extLst>
      <p:ext uri="{BB962C8B-B14F-4D97-AF65-F5344CB8AC3E}">
        <p14:creationId xmlns:p14="http://schemas.microsoft.com/office/powerpoint/2010/main" val="37020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Microsoft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data in two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Highlight the columns and click Insert </a:t>
            </a:r>
            <a:r>
              <a:rPr lang="en-US" dirty="0">
                <a:sym typeface="Wingdings" pitchFamily="2" charset="2"/>
              </a:rPr>
              <a:t> Scatter</a:t>
            </a:r>
          </a:p>
          <a:p>
            <a:pPr lvl="1"/>
            <a:r>
              <a:rPr lang="en-US" dirty="0">
                <a:sym typeface="Wingdings" pitchFamily="2" charset="2"/>
              </a:rPr>
              <a:t>You should now have a scatter plot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To get a regression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Select your graph and click Chart Tools Layout  </a:t>
            </a:r>
            <a:r>
              <a:rPr lang="en-US" dirty="0" err="1">
                <a:sym typeface="Wingdings" pitchFamily="2" charset="2"/>
              </a:rPr>
              <a:t>Trendline</a:t>
            </a:r>
            <a:r>
              <a:rPr lang="en-US" dirty="0">
                <a:sym typeface="Wingdings" pitchFamily="2" charset="2"/>
              </a:rPr>
              <a:t>  More </a:t>
            </a:r>
            <a:r>
              <a:rPr lang="en-US" dirty="0" err="1">
                <a:sym typeface="Wingdings" pitchFamily="2" charset="2"/>
              </a:rPr>
              <a:t>Trendline</a:t>
            </a:r>
            <a:r>
              <a:rPr lang="en-US" dirty="0">
                <a:sym typeface="Wingdings" pitchFamily="2" charset="2"/>
              </a:rPr>
              <a:t> Options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Select your regression type (quadratic is polynomial order 2, cubic is polynomial order 3)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Checkmark the Display Equation on Chart box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Click OK and your regression and equation will be on the graph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table shows the cost of a meal x (in dollars) and the tip y (in dollars) for parties of 6 at a restaurant.  Find a model for the data.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0521029"/>
              </p:ext>
            </p:extLst>
          </p:nvPr>
        </p:nvGraphicFramePr>
        <p:xfrm>
          <a:off x="5105400" y="1200151"/>
          <a:ext cx="4038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249951"/>
              </p:ext>
            </p:extLst>
          </p:nvPr>
        </p:nvGraphicFramePr>
        <p:xfrm>
          <a:off x="30480" y="3455670"/>
          <a:ext cx="5100003" cy="5638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34.48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52.54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89.64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100.76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65.60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109.34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table shows amount y of money in your savings account after x weeks.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8689774"/>
              </p:ext>
            </p:extLst>
          </p:nvPr>
        </p:nvGraphicFramePr>
        <p:xfrm>
          <a:off x="4267200" y="1200151"/>
          <a:ext cx="48768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3888"/>
              </p:ext>
            </p:extLst>
          </p:nvPr>
        </p:nvGraphicFramePr>
        <p:xfrm>
          <a:off x="2971801" y="2228850"/>
          <a:ext cx="934085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11.5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In Numbers 2:3-31, is a census of the twelve tribes of Israel by Mt. Sinai.  Find the mean, median, and mode.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Tribe		Census</a:t>
            </a:r>
          </a:p>
          <a:p>
            <a:pPr marL="0" indent="0">
              <a:buNone/>
            </a:pPr>
            <a:r>
              <a:rPr lang="en-US" dirty="0"/>
              <a:t>Judah		74600</a:t>
            </a:r>
          </a:p>
          <a:p>
            <a:pPr marL="0" indent="0">
              <a:buNone/>
            </a:pPr>
            <a:r>
              <a:rPr lang="en-US" dirty="0"/>
              <a:t>Issachar		54400</a:t>
            </a:r>
          </a:p>
          <a:p>
            <a:pPr marL="0" indent="0">
              <a:buNone/>
            </a:pPr>
            <a:r>
              <a:rPr lang="en-US" dirty="0" err="1"/>
              <a:t>Zebulun</a:t>
            </a:r>
            <a:r>
              <a:rPr lang="en-US" dirty="0"/>
              <a:t>		57400</a:t>
            </a:r>
          </a:p>
          <a:p>
            <a:pPr marL="0" indent="0">
              <a:buNone/>
            </a:pPr>
            <a:r>
              <a:rPr lang="en-US" dirty="0"/>
              <a:t>Reuben		46500</a:t>
            </a:r>
          </a:p>
          <a:p>
            <a:pPr marL="0" indent="0">
              <a:buNone/>
            </a:pPr>
            <a:r>
              <a:rPr lang="en-US" dirty="0"/>
              <a:t>Simeon		59300</a:t>
            </a:r>
          </a:p>
          <a:p>
            <a:pPr marL="0" indent="0">
              <a:buNone/>
            </a:pPr>
            <a:r>
              <a:rPr lang="en-US" dirty="0"/>
              <a:t>Gad		45650</a:t>
            </a:r>
          </a:p>
          <a:p>
            <a:pPr marL="0" indent="0">
              <a:buNone/>
            </a:pPr>
            <a:r>
              <a:rPr lang="en-US" dirty="0"/>
              <a:t>Ephraim		40500</a:t>
            </a:r>
          </a:p>
          <a:p>
            <a:pPr marL="0" indent="0">
              <a:buNone/>
            </a:pPr>
            <a:r>
              <a:rPr lang="en-US" dirty="0"/>
              <a:t>Manasseh		32200</a:t>
            </a:r>
          </a:p>
          <a:p>
            <a:pPr marL="0" indent="0">
              <a:buNone/>
            </a:pPr>
            <a:r>
              <a:rPr lang="en-US" dirty="0"/>
              <a:t>Benjamin		35400</a:t>
            </a:r>
          </a:p>
          <a:p>
            <a:pPr marL="0" indent="0">
              <a:buNone/>
            </a:pPr>
            <a:r>
              <a:rPr lang="en-US" dirty="0"/>
              <a:t>Dan		62700</a:t>
            </a:r>
          </a:p>
          <a:p>
            <a:pPr marL="0" indent="0">
              <a:buNone/>
            </a:pPr>
            <a:r>
              <a:rPr lang="en-US" dirty="0"/>
              <a:t>Asher		41500</a:t>
            </a:r>
          </a:p>
          <a:p>
            <a:pPr marL="0" indent="0">
              <a:buNone/>
            </a:pPr>
            <a:r>
              <a:rPr lang="en-US" dirty="0"/>
              <a:t>Naphtali		53400</a:t>
            </a:r>
          </a:p>
        </p:txBody>
      </p:sp>
    </p:spTree>
    <p:extLst>
      <p:ext uri="{BB962C8B-B14F-4D97-AF65-F5344CB8AC3E}">
        <p14:creationId xmlns:p14="http://schemas.microsoft.com/office/powerpoint/2010/main" val="192073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winning scores of 6 baseball games are</a:t>
            </a:r>
          </a:p>
          <a:p>
            <a:pPr algn="ctr"/>
            <a:r>
              <a:rPr lang="en-US" sz="2000" dirty="0"/>
              <a:t>5, 7, 8, 5, 10, 3</a:t>
            </a:r>
          </a:p>
          <a:p>
            <a:r>
              <a:rPr lang="en-US" sz="2000" dirty="0"/>
              <a:t>Find the mean, median, and mode.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/>
                  <a:t>Measure of dispersion </a:t>
                </a:r>
              </a:p>
              <a:p>
                <a:pPr lvl="1"/>
                <a:r>
                  <a:rPr lang="en-US" sz="2400" dirty="0"/>
                  <a:t>Statistic that tells you how dispersed, or spread out, data values are. 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Range</a:t>
                </a:r>
                <a:endParaRPr lang="en-US" sz="2400" dirty="0"/>
              </a:p>
              <a:p>
                <a:pPr lvl="1"/>
                <a:r>
                  <a:rPr lang="en-US" sz="2400" dirty="0"/>
                  <a:t>difference between the greatest and least data values.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𝑅𝑎𝑛𝑔𝑒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𝑚𝑎𝑥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Find the range of the following data sets.</a:t>
                </a:r>
              </a:p>
              <a:p>
                <a:pPr lvl="1"/>
                <a:r>
                  <a:rPr lang="en-US" sz="2400" dirty="0"/>
                  <a:t>14,17,18,19,20,24,30,32</a:t>
                </a:r>
              </a:p>
              <a:p>
                <a:pPr lvl="1"/>
                <a:r>
                  <a:rPr lang="en-US" sz="2400" dirty="0"/>
                  <a:t>8,11,12,16,18,18,18,20,23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Standard deviation</a:t>
                </a:r>
                <a:endParaRPr lang="en-US" sz="2400" dirty="0"/>
              </a:p>
              <a:p>
                <a:pPr lvl="1"/>
                <a:r>
                  <a:rPr lang="en-US" sz="2400" dirty="0"/>
                  <a:t>describes the typical differences (or deviation) between a data’s value and the mean.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Find the standard deviation of the following data set.</a:t>
                </a:r>
              </a:p>
              <a:p>
                <a:pPr lvl="1"/>
                <a:r>
                  <a:rPr lang="en-US" sz="2400" dirty="0"/>
                  <a:t>4,8,12,15,3</a:t>
                </a:r>
              </a:p>
              <a:p>
                <a:pPr lvl="2"/>
                <a:endParaRPr lang="en-US" sz="2400" dirty="0"/>
              </a:p>
              <a:p>
                <a:pPr lvl="2"/>
                <a:endParaRPr lang="en-US" sz="2400" dirty="0"/>
              </a:p>
              <a:p>
                <a:r>
                  <a:rPr lang="en-US" sz="2400" dirty="0"/>
                  <a:t>Finding the standard deviation on a TI calculator</a:t>
                </a:r>
              </a:p>
              <a:p>
                <a:pPr lvl="1"/>
                <a:r>
                  <a:rPr lang="en-US" sz="2400" dirty="0"/>
                  <a:t>[STAT]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Edit, Enter data values in L1 (clear list first)</a:t>
                </a:r>
              </a:p>
              <a:p>
                <a:pPr lvl="1"/>
                <a:r>
                  <a:rPr lang="en-US" sz="2400" dirty="0"/>
                  <a:t>[STAT]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CALC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1-Var Stats, [ENTER] x2 ,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/>
                  <a:t>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5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tatist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Statistics</Template>
  <TotalTime>7591</TotalTime>
  <Words>2640</Words>
  <Application>Microsoft Office PowerPoint</Application>
  <PresentationFormat>On-screen Show (16:9)</PresentationFormat>
  <Paragraphs>377</Paragraphs>
  <Slides>45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Wingdings</vt:lpstr>
      <vt:lpstr>Statistics</vt:lpstr>
      <vt:lpstr>Data Analysis and Statistics</vt:lpstr>
      <vt:lpstr>PowerPoint Presentation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Quiz</vt:lpstr>
      <vt:lpstr>11.2 Apply Transformations to Data</vt:lpstr>
      <vt:lpstr>11.2 Apply Transformations to Data</vt:lpstr>
      <vt:lpstr>11.2 Apply Transformations to Data</vt:lpstr>
      <vt:lpstr>11.2 Apply Transformations to Data</vt:lpstr>
      <vt:lpstr>Quiz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Quiz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Quiz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expo</dc:creator>
  <cp:lastModifiedBy>Richard Wright</cp:lastModifiedBy>
  <cp:revision>86</cp:revision>
  <cp:lastPrinted>2011-04-01T15:21:52Z</cp:lastPrinted>
  <dcterms:created xsi:type="dcterms:W3CDTF">2011-02-09T16:10:03Z</dcterms:created>
  <dcterms:modified xsi:type="dcterms:W3CDTF">2021-03-08T17:07:37Z</dcterms:modified>
</cp:coreProperties>
</file>